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Krona One"/>
      <p:regular r:id="rId39"/>
    </p:embeddedFont>
    <p:embeddedFont>
      <p:font typeface="Ubuntu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Ubuntu Medium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Lora"/>
      <p:regular r:id="rId56"/>
      <p:bold r:id="rId57"/>
      <p:italic r:id="rId58"/>
      <p:boldItalic r:id="rId59"/>
    </p:embeddedFont>
    <p:embeddedFont>
      <p:font typeface="Lato Black"/>
      <p:bold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3D5641-777B-45D0-84DD-BE8A9BE29991}">
  <a:tblStyle styleId="{513D5641-777B-45D0-84DD-BE8A9BE299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8" orient="horz"/>
        <p:guide pos="519"/>
        <p:guide pos="2889" orient="horz"/>
        <p:guide pos="347" orient="horz"/>
        <p:guide pos="5249"/>
        <p:guide pos="2888"/>
        <p:guide orient="horz"/>
        <p:guide pos="1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regular.fntdata"/><Relationship Id="rId42" Type="http://schemas.openxmlformats.org/officeDocument/2006/relationships/font" Target="fonts/Ubuntu-italic.fntdata"/><Relationship Id="rId41" Type="http://schemas.openxmlformats.org/officeDocument/2006/relationships/font" Target="fonts/Ubuntu-bold.fntdata"/><Relationship Id="rId44" Type="http://schemas.openxmlformats.org/officeDocument/2006/relationships/font" Target="fonts/Roboto-regular.fntdata"/><Relationship Id="rId43" Type="http://schemas.openxmlformats.org/officeDocument/2006/relationships/font" Target="fonts/Ubuntu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UbuntuMedium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Ubuntu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KronaOne-regular.fntdata"/><Relationship Id="rId38" Type="http://schemas.openxmlformats.org/officeDocument/2006/relationships/slide" Target="slides/slide32.xml"/><Relationship Id="rId62" Type="http://schemas.openxmlformats.org/officeDocument/2006/relationships/font" Target="fonts/OpenSans-regular.fntdata"/><Relationship Id="rId61" Type="http://schemas.openxmlformats.org/officeDocument/2006/relationships/font" Target="fonts/LatoBlack-boldItalic.fntdata"/><Relationship Id="rId20" Type="http://schemas.openxmlformats.org/officeDocument/2006/relationships/slide" Target="slides/slide14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Black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Medium-boldItalic.fntdata"/><Relationship Id="rId50" Type="http://schemas.openxmlformats.org/officeDocument/2006/relationships/font" Target="fonts/UbuntuMedium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Lora-bold.fntdata"/><Relationship Id="rId12" Type="http://schemas.openxmlformats.org/officeDocument/2006/relationships/slide" Target="slides/slide6.xml"/><Relationship Id="rId56" Type="http://schemas.openxmlformats.org/officeDocument/2006/relationships/font" Target="fonts/Lora-regular.fntdata"/><Relationship Id="rId15" Type="http://schemas.openxmlformats.org/officeDocument/2006/relationships/slide" Target="slides/slide9.xml"/><Relationship Id="rId59" Type="http://schemas.openxmlformats.org/officeDocument/2006/relationships/font" Target="fonts/Lora-boldItalic.fntdata"/><Relationship Id="rId14" Type="http://schemas.openxmlformats.org/officeDocument/2006/relationships/slide" Target="slides/slide8.xml"/><Relationship Id="rId58" Type="http://schemas.openxmlformats.org/officeDocument/2006/relationships/font" Target="fonts/Lor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f39c49ba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f39c49ba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22437ba96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22437ba96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25837282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25837282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1b4458fb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1b4458fb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258372825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258372825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6ed1d3ee59_0_10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6ed1d3ee59_0_10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22437ba96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22437ba96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22437ba9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22437ba9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22437ba96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22437ba96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22437ba96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22437ba9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22437ba96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22437ba96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1e807b215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71e807b215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2437ba96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22437ba96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22437ba96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22437ba96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22437ba96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22437ba96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2437ba96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22437ba96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22437ba96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22437ba96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22437ba96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22437ba96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22437ba96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22437ba96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22437ba96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22437ba96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2437ba96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2437ba96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22437ba96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22437ba96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5837282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5837282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22437ba96e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22437ba96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6f39c49b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6f39c49b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6f39c49b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6f39c49b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ed1d3ee59_0_10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ed1d3ee59_0_10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2585da114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2585da11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2585da114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2585da11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1e807b215_2_32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1e807b215_2_3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2585da114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2585da11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5837282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25837282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1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9" name="Google Shape;229;p14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0" name="Google Shape;230;p14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p14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2" name="Google Shape;232;p14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4" name="Google Shape;234;p14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5" name="Google Shape;235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41" name="Google Shape;241;p15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1" name="Google Shape;421;p15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2" name="Google Shape;422;p15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5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15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5" name="Google Shape;425;p15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6" name="Google Shape;426;p15"/>
          <p:cNvSpPr txBox="1"/>
          <p:nvPr>
            <p:ph hasCustomPrompt="1"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7" name="Google Shape;427;p15"/>
          <p:cNvSpPr txBox="1"/>
          <p:nvPr>
            <p:ph hasCustomPrompt="1"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15"/>
          <p:cNvSpPr txBox="1"/>
          <p:nvPr>
            <p:ph hasCustomPrompt="1"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9" name="Google Shape;429;p15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2" name="Google Shape;432;p16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16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5" name="Google Shape;435;p16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16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37" name="Google Shape;437;p16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8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2" name="Google Shape;442;p17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5" name="Google Shape;445;p17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7" name="Google Shape;447;p17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8" name="Google Shape;448;p17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17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0" name="Google Shape;45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3" name="Google Shape;453;p18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4" name="Google Shape;454;p18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5" name="Google Shape;455;p18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6" name="Google Shape;456;p18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7" name="Google Shape;457;p18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8" name="Google Shape;458;p18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18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0" name="Google Shape;460;p18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1" name="Google Shape;461;p18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2" name="Google Shape;462;p18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18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4" name="Google Shape;464;p18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5" name="Google Shape;465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19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3" name="Google Shape;473;p19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4" name="Google Shape;474;p19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5" name="Google Shape;475;p19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6" name="Google Shape;476;p19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7" name="Google Shape;477;p19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8" name="Google Shape;478;p19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9" name="Google Shape;479;p19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19"/>
          <p:cNvSpPr txBox="1"/>
          <p:nvPr>
            <p:ph hasCustomPrompt="1"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/>
          <p:nvPr>
            <p:ph hasCustomPrompt="1"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/>
          <p:nvPr>
            <p:ph hasCustomPrompt="1"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/>
          <p:nvPr>
            <p:ph hasCustomPrompt="1"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bg>
      <p:bgPr>
        <a:solidFill>
          <a:schemeClr val="accent4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0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grpSp>
        <p:nvGrpSpPr>
          <p:cNvPr id="490" name="Google Shape;490;p20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491" name="Google Shape;491;p20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 txBox="1"/>
          <p:nvPr>
            <p:ph hasCustomPrompt="1"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96" name="Google Shape;496;p2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1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2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2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23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4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1" name="Google Shape;511;p2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25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6" name="Google Shape;516;p25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7" name="Google Shape;517;p25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8" name="Google Shape;518;p25"/>
          <p:cNvSpPr txBox="1"/>
          <p:nvPr>
            <p:ph hasCustomPrompt="1"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5"/>
          <p:cNvSpPr txBox="1"/>
          <p:nvPr>
            <p:ph hasCustomPrompt="1"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25" name="Google Shape;525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27" name="Google Shape;527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29" name="Google Shape;529;p26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2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26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7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567" name="Google Shape;567;p27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27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0" name="Google Shape;570;p27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1" name="Google Shape;571;p27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2" name="Google Shape;572;p27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27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4" name="Google Shape;574;p27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5" name="Google Shape;575;p27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27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77" name="Google Shape;577;p27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8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81" name="Google Shape;581;p28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8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  <p:sp>
        <p:nvSpPr>
          <p:cNvPr id="583" name="Google Shape;583;p28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6" name="Google Shape;586;p29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9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2" name="Google Shape;52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7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Relationship Id="rId10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straitstimes.com/singapore/coe-prices-soar-ahead-of-supply-shrinkage" TargetMode="External"/><Relationship Id="rId4" Type="http://schemas.openxmlformats.org/officeDocument/2006/relationships/hyperlink" Target="https://www.section.io/engineering-education/introduction-to-random-forest-in-machine-learnin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30"/>
          <p:cNvGrpSpPr/>
          <p:nvPr/>
        </p:nvGrpSpPr>
        <p:grpSpPr>
          <a:xfrm>
            <a:off x="4918825" y="1809064"/>
            <a:ext cx="4364225" cy="3186967"/>
            <a:chOff x="5173120" y="1048631"/>
            <a:chExt cx="5158658" cy="3620319"/>
          </a:xfrm>
        </p:grpSpPr>
        <p:sp>
          <p:nvSpPr>
            <p:cNvPr id="595" name="Google Shape;595;p3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3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97" name="Google Shape;597;p3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8" name="Google Shape;598;p3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599" name="Google Shape;599;p3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3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3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3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3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3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3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3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3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3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3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3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50" name="Google Shape;650;p30"/>
          <p:cNvSpPr txBox="1"/>
          <p:nvPr/>
        </p:nvSpPr>
        <p:spPr>
          <a:xfrm>
            <a:off x="1382550" y="651275"/>
            <a:ext cx="4596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Lato Black"/>
                <a:ea typeface="Lato Black"/>
                <a:cs typeface="Lato Black"/>
                <a:sym typeface="Lato Black"/>
              </a:rPr>
              <a:t>SC1015 Mini </a:t>
            </a:r>
            <a:endParaRPr sz="44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Lato Black"/>
                <a:ea typeface="Lato Black"/>
                <a:cs typeface="Lato Black"/>
                <a:sym typeface="Lato Black"/>
              </a:rPr>
              <a:t>Project: Car Brand</a:t>
            </a:r>
            <a:endParaRPr sz="44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1" name="Google Shape;651;p30"/>
          <p:cNvSpPr txBox="1"/>
          <p:nvPr/>
        </p:nvSpPr>
        <p:spPr>
          <a:xfrm>
            <a:off x="1458750" y="2936775"/>
            <a:ext cx="3000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Lato"/>
                <a:ea typeface="Lato"/>
                <a:cs typeface="Lato"/>
                <a:sym typeface="Lato"/>
              </a:rPr>
              <a:t>DSF1 Group 4</a:t>
            </a:r>
            <a:endParaRPr sz="15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Ong Jun An (U2121799C)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Tham Zeng Lam (U2121047H)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9"/>
          <p:cNvSpPr txBox="1"/>
          <p:nvPr>
            <p:ph type="title"/>
          </p:nvPr>
        </p:nvSpPr>
        <p:spPr>
          <a:xfrm>
            <a:off x="4846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Pairplots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4" name="Google Shape;954;p39"/>
          <p:cNvPicPr preferRelativeResize="0"/>
          <p:nvPr/>
        </p:nvPicPr>
        <p:blipFill rotWithShape="1">
          <a:blip r:embed="rId3">
            <a:alphaModFix/>
          </a:blip>
          <a:srcRect b="13109" l="20861" r="50426" t="37515"/>
          <a:stretch/>
        </p:blipFill>
        <p:spPr>
          <a:xfrm>
            <a:off x="4852575" y="1051225"/>
            <a:ext cx="3955075" cy="40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39"/>
          <p:cNvSpPr/>
          <p:nvPr/>
        </p:nvSpPr>
        <p:spPr>
          <a:xfrm>
            <a:off x="6410550" y="3451125"/>
            <a:ext cx="1219200" cy="140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p39"/>
          <p:cNvPicPr preferRelativeResize="0"/>
          <p:nvPr/>
        </p:nvPicPr>
        <p:blipFill rotWithShape="1">
          <a:blip r:embed="rId4">
            <a:alphaModFix/>
          </a:blip>
          <a:srcRect b="18097" l="15873" r="56332" t="31729"/>
          <a:stretch/>
        </p:blipFill>
        <p:spPr>
          <a:xfrm>
            <a:off x="484625" y="1065388"/>
            <a:ext cx="3709498" cy="3973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39"/>
          <p:cNvSpPr/>
          <p:nvPr/>
        </p:nvSpPr>
        <p:spPr>
          <a:xfrm>
            <a:off x="1548025" y="3697600"/>
            <a:ext cx="1120500" cy="1341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0"/>
          <p:cNvSpPr txBox="1"/>
          <p:nvPr>
            <p:ph type="title"/>
          </p:nvPr>
        </p:nvSpPr>
        <p:spPr>
          <a:xfrm>
            <a:off x="4846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More pairplots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3" name="Google Shape;963;p40"/>
          <p:cNvPicPr preferRelativeResize="0"/>
          <p:nvPr/>
        </p:nvPicPr>
        <p:blipFill rotWithShape="1">
          <a:blip r:embed="rId3">
            <a:alphaModFix/>
          </a:blip>
          <a:srcRect b="17221" l="15778" r="56099" t="31433"/>
          <a:stretch/>
        </p:blipFill>
        <p:spPr>
          <a:xfrm>
            <a:off x="153200" y="1137350"/>
            <a:ext cx="2910226" cy="33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0"/>
          <p:cNvPicPr preferRelativeResize="0"/>
          <p:nvPr/>
        </p:nvPicPr>
        <p:blipFill rotWithShape="1">
          <a:blip r:embed="rId4">
            <a:alphaModFix/>
          </a:blip>
          <a:srcRect b="10816" l="15585" r="56351" t="39293"/>
          <a:stretch/>
        </p:blipFill>
        <p:spPr>
          <a:xfrm>
            <a:off x="3269925" y="1108500"/>
            <a:ext cx="3038976" cy="33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0"/>
          <p:cNvPicPr preferRelativeResize="0"/>
          <p:nvPr/>
        </p:nvPicPr>
        <p:blipFill rotWithShape="1">
          <a:blip r:embed="rId5">
            <a:alphaModFix/>
          </a:blip>
          <a:srcRect b="13785" l="15678" r="63227" t="49552"/>
          <a:stretch/>
        </p:blipFill>
        <p:spPr>
          <a:xfrm>
            <a:off x="6515300" y="1108500"/>
            <a:ext cx="2443176" cy="33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1"/>
          <p:cNvSpPr txBox="1"/>
          <p:nvPr>
            <p:ph type="title"/>
          </p:nvPr>
        </p:nvSpPr>
        <p:spPr>
          <a:xfrm>
            <a:off x="4846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Heatmap (Numeric Variables)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1" name="Google Shape;971;p41"/>
          <p:cNvPicPr preferRelativeResize="0"/>
          <p:nvPr/>
        </p:nvPicPr>
        <p:blipFill rotWithShape="1">
          <a:blip r:embed="rId3">
            <a:alphaModFix/>
          </a:blip>
          <a:srcRect b="38946" l="20862" r="56050" t="36470"/>
          <a:stretch/>
        </p:blipFill>
        <p:spPr>
          <a:xfrm>
            <a:off x="3270813" y="1072250"/>
            <a:ext cx="2602373" cy="17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1"/>
          <p:cNvPicPr preferRelativeResize="0"/>
          <p:nvPr/>
        </p:nvPicPr>
        <p:blipFill rotWithShape="1">
          <a:blip r:embed="rId4">
            <a:alphaModFix/>
          </a:blip>
          <a:srcRect b="34408" l="21187" r="55609" t="41008"/>
          <a:stretch/>
        </p:blipFill>
        <p:spPr>
          <a:xfrm>
            <a:off x="396675" y="1072250"/>
            <a:ext cx="2602373" cy="17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1"/>
          <p:cNvPicPr preferRelativeResize="0"/>
          <p:nvPr/>
        </p:nvPicPr>
        <p:blipFill rotWithShape="1">
          <a:blip r:embed="rId5">
            <a:alphaModFix/>
          </a:blip>
          <a:srcRect b="24941" l="21162" r="55986" t="45232"/>
          <a:stretch/>
        </p:blipFill>
        <p:spPr>
          <a:xfrm>
            <a:off x="6086725" y="1097375"/>
            <a:ext cx="2518152" cy="17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1"/>
          <p:cNvPicPr preferRelativeResize="0"/>
          <p:nvPr/>
        </p:nvPicPr>
        <p:blipFill rotWithShape="1">
          <a:blip r:embed="rId6">
            <a:alphaModFix/>
          </a:blip>
          <a:srcRect b="29190" l="20666" r="59763" t="46571"/>
          <a:stretch/>
        </p:blipFill>
        <p:spPr>
          <a:xfrm>
            <a:off x="1993350" y="2968925"/>
            <a:ext cx="2430350" cy="169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1"/>
          <p:cNvPicPr preferRelativeResize="0"/>
          <p:nvPr/>
        </p:nvPicPr>
        <p:blipFill rotWithShape="1">
          <a:blip r:embed="rId7">
            <a:alphaModFix/>
          </a:blip>
          <a:srcRect b="35337" l="20176" r="58139" t="41190"/>
          <a:stretch/>
        </p:blipFill>
        <p:spPr>
          <a:xfrm>
            <a:off x="4771000" y="2968925"/>
            <a:ext cx="2780707" cy="1693124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41"/>
          <p:cNvSpPr/>
          <p:nvPr/>
        </p:nvSpPr>
        <p:spPr>
          <a:xfrm>
            <a:off x="2861300" y="3944050"/>
            <a:ext cx="471600" cy="471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977" name="Google Shape;977;p41"/>
          <p:cNvSpPr/>
          <p:nvPr/>
        </p:nvSpPr>
        <p:spPr>
          <a:xfrm>
            <a:off x="4160275" y="2100225"/>
            <a:ext cx="471600" cy="471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2"/>
          <p:cNvSpPr txBox="1"/>
          <p:nvPr>
            <p:ph type="title"/>
          </p:nvPr>
        </p:nvSpPr>
        <p:spPr>
          <a:xfrm>
            <a:off x="408432" y="1606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Box Plot (Categorical)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3" name="Google Shape;9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76" y="954025"/>
            <a:ext cx="3553975" cy="25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42"/>
          <p:cNvSpPr txBox="1"/>
          <p:nvPr/>
        </p:nvSpPr>
        <p:spPr>
          <a:xfrm>
            <a:off x="528888" y="4386650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Type of Vehicle</a:t>
            </a:r>
            <a:endParaRPr b="1">
              <a:solidFill>
                <a:srgbClr val="F6B26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5" name="Google Shape;9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725" y="954025"/>
            <a:ext cx="3314649" cy="33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2"/>
          <p:cNvSpPr txBox="1"/>
          <p:nvPr/>
        </p:nvSpPr>
        <p:spPr>
          <a:xfrm>
            <a:off x="5155175" y="4334200"/>
            <a:ext cx="32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Transmission Mode</a:t>
            </a:r>
            <a:endParaRPr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7" name="Google Shape;987;p42"/>
          <p:cNvPicPr preferRelativeResize="0"/>
          <p:nvPr/>
        </p:nvPicPr>
        <p:blipFill rotWithShape="1">
          <a:blip r:embed="rId5">
            <a:alphaModFix/>
          </a:blip>
          <a:srcRect b="15734" l="15589" r="66950" t="79378"/>
          <a:stretch/>
        </p:blipFill>
        <p:spPr>
          <a:xfrm>
            <a:off x="582475" y="3617150"/>
            <a:ext cx="3553973" cy="6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3"/>
          <p:cNvSpPr txBox="1"/>
          <p:nvPr/>
        </p:nvSpPr>
        <p:spPr>
          <a:xfrm>
            <a:off x="278825" y="182875"/>
            <a:ext cx="61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EDA Insights</a:t>
            </a:r>
            <a:endParaRPr sz="2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3" name="Google Shape;993;p43"/>
          <p:cNvSpPr txBox="1"/>
          <p:nvPr/>
        </p:nvSpPr>
        <p:spPr>
          <a:xfrm>
            <a:off x="364550" y="857950"/>
            <a:ext cx="8025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From the heatmap and boxplot, we used the 5 most strongest correlated numeric variables and 1 categorical variable in our analysis.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Char char="●"/>
            </a:pPr>
            <a:r>
              <a:rPr lang="en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5 numeric variables are Deregistration value, Additional Registration Fee, Open Market Value,  Power and Depreciation. The categorical variable is type of vehicle.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4" name="Google Shape;9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725" y="-205287"/>
            <a:ext cx="1290375" cy="13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4"/>
          <p:cNvSpPr txBox="1"/>
          <p:nvPr/>
        </p:nvSpPr>
        <p:spPr>
          <a:xfrm>
            <a:off x="278825" y="182875"/>
            <a:ext cx="61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“How to predict a price of a car?”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0" name="Google Shape;1000;p44"/>
          <p:cNvCxnSpPr/>
          <p:nvPr/>
        </p:nvCxnSpPr>
        <p:spPr>
          <a:xfrm>
            <a:off x="3041700" y="740075"/>
            <a:ext cx="2259300" cy="14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44"/>
          <p:cNvCxnSpPr/>
          <p:nvPr/>
        </p:nvCxnSpPr>
        <p:spPr>
          <a:xfrm>
            <a:off x="3981575" y="777075"/>
            <a:ext cx="7500" cy="114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44"/>
          <p:cNvSpPr txBox="1"/>
          <p:nvPr/>
        </p:nvSpPr>
        <p:spPr>
          <a:xfrm>
            <a:off x="3102400" y="1888650"/>
            <a:ext cx="40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Regression model :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03" name="Google Shape;10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5" y="1406313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44"/>
          <p:cNvSpPr txBox="1"/>
          <p:nvPr/>
        </p:nvSpPr>
        <p:spPr>
          <a:xfrm>
            <a:off x="3102400" y="2419500"/>
            <a:ext cx="557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Price = 𝑓 ( variables ) 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005" name="Google Shape;1005;p44"/>
          <p:cNvGrpSpPr/>
          <p:nvPr/>
        </p:nvGrpSpPr>
        <p:grpSpPr>
          <a:xfrm>
            <a:off x="3272828" y="3304867"/>
            <a:ext cx="2786473" cy="1054133"/>
            <a:chOff x="2597979" y="1949933"/>
            <a:chExt cx="3872253" cy="1518048"/>
          </a:xfrm>
        </p:grpSpPr>
        <p:sp>
          <p:nvSpPr>
            <p:cNvPr id="1006" name="Google Shape;1006;p44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5793101" y="3172530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5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Model 1 : Multi - Variate Linear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4" name="Google Shape;1044;p45"/>
          <p:cNvSpPr txBox="1"/>
          <p:nvPr/>
        </p:nvSpPr>
        <p:spPr>
          <a:xfrm>
            <a:off x="1217300" y="1044975"/>
            <a:ext cx="404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Deregistration Value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Additional Registration Fee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Open Market Value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Depreciation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Power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5" name="Google Shape;1045;p45"/>
          <p:cNvSpPr txBox="1"/>
          <p:nvPr/>
        </p:nvSpPr>
        <p:spPr>
          <a:xfrm>
            <a:off x="340425" y="1044975"/>
            <a:ext cx="118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      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*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 * 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 *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*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 *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45"/>
          <p:cNvSpPr txBox="1"/>
          <p:nvPr/>
        </p:nvSpPr>
        <p:spPr>
          <a:xfrm>
            <a:off x="340425" y="3308475"/>
            <a:ext cx="118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  * 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t/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7" name="Google Shape;1047;p45"/>
          <p:cNvSpPr txBox="1"/>
          <p:nvPr/>
        </p:nvSpPr>
        <p:spPr>
          <a:xfrm>
            <a:off x="1180300" y="3308475"/>
            <a:ext cx="4046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Type of Vehicle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8" name="Google Shape;1048;p45"/>
          <p:cNvSpPr txBox="1"/>
          <p:nvPr/>
        </p:nvSpPr>
        <p:spPr>
          <a:xfrm>
            <a:off x="340425" y="3308475"/>
            <a:ext cx="481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baseline="-25000"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* </a:t>
            </a: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Hatchback  + 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baseline="-25000"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*  </a:t>
            </a: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SUV   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baseline="-25000"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7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* </a:t>
            </a: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Sports Car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+"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       error    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  a Constant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9" name="Google Shape;1049;p45"/>
          <p:cNvSpPr txBox="1"/>
          <p:nvPr/>
        </p:nvSpPr>
        <p:spPr>
          <a:xfrm>
            <a:off x="5879825" y="2426025"/>
            <a:ext cx="2322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Predicted Price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of a car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0" name="Google Shape;1050;p45"/>
          <p:cNvSpPr/>
          <p:nvPr/>
        </p:nvSpPr>
        <p:spPr>
          <a:xfrm>
            <a:off x="1180300" y="4196175"/>
            <a:ext cx="8436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1" name="Google Shape;1051;p45"/>
          <p:cNvCxnSpPr>
            <a:endCxn id="1050" idx="6"/>
          </p:cNvCxnSpPr>
          <p:nvPr/>
        </p:nvCxnSpPr>
        <p:spPr>
          <a:xfrm rot="10800000">
            <a:off x="2023900" y="4482525"/>
            <a:ext cx="492300" cy="19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2" name="Google Shape;1052;p45"/>
          <p:cNvSpPr txBox="1"/>
          <p:nvPr/>
        </p:nvSpPr>
        <p:spPr>
          <a:xfrm>
            <a:off x="2516200" y="4482525"/>
            <a:ext cx="130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minimise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3" name="Google Shape;1053;p45"/>
          <p:cNvSpPr txBox="1"/>
          <p:nvPr/>
        </p:nvSpPr>
        <p:spPr>
          <a:xfrm>
            <a:off x="1180300" y="3770175"/>
            <a:ext cx="404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e</a:t>
            </a: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rror   </a:t>
            </a:r>
            <a:r>
              <a:rPr lang="en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+  </a:t>
            </a:r>
            <a:r>
              <a:rPr lang="en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a Constant</a:t>
            </a:r>
            <a:endParaRPr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54" name="Google Shape;10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00" y="0"/>
            <a:ext cx="2101800" cy="21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45"/>
          <p:cNvSpPr/>
          <p:nvPr/>
        </p:nvSpPr>
        <p:spPr>
          <a:xfrm>
            <a:off x="4791900" y="2562975"/>
            <a:ext cx="884400" cy="572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6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K-fold Cross-Validation of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1" name="Google Shape;1061;p46"/>
          <p:cNvSpPr/>
          <p:nvPr/>
        </p:nvSpPr>
        <p:spPr>
          <a:xfrm>
            <a:off x="755425" y="3867000"/>
            <a:ext cx="5486400" cy="459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Train Dataset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2" name="Google Shape;1062;p46"/>
          <p:cNvSpPr/>
          <p:nvPr/>
        </p:nvSpPr>
        <p:spPr>
          <a:xfrm>
            <a:off x="6288150" y="3867000"/>
            <a:ext cx="13716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Test Dataset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3" name="Google Shape;1063;p46"/>
          <p:cNvSpPr txBox="1"/>
          <p:nvPr/>
        </p:nvSpPr>
        <p:spPr>
          <a:xfrm>
            <a:off x="755425" y="351995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80%</a:t>
            </a:r>
            <a:endParaRPr>
              <a:solidFill>
                <a:srgbClr val="FFFF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64" name="Google Shape;1064;p46"/>
          <p:cNvSpPr txBox="1"/>
          <p:nvPr/>
        </p:nvSpPr>
        <p:spPr>
          <a:xfrm>
            <a:off x="6288150" y="351995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20</a:t>
            </a:r>
            <a:r>
              <a:rPr lang="en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%</a:t>
            </a:r>
            <a:endParaRPr>
              <a:solidFill>
                <a:srgbClr val="FFFF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cxnSp>
        <p:nvCxnSpPr>
          <p:cNvPr id="1065" name="Google Shape;1065;p46"/>
          <p:cNvCxnSpPr/>
          <p:nvPr/>
        </p:nvCxnSpPr>
        <p:spPr>
          <a:xfrm>
            <a:off x="2113600" y="3707300"/>
            <a:ext cx="0" cy="84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46"/>
          <p:cNvCxnSpPr/>
          <p:nvPr/>
        </p:nvCxnSpPr>
        <p:spPr>
          <a:xfrm>
            <a:off x="3427925" y="3674250"/>
            <a:ext cx="0" cy="84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46"/>
          <p:cNvCxnSpPr/>
          <p:nvPr/>
        </p:nvCxnSpPr>
        <p:spPr>
          <a:xfrm>
            <a:off x="4749650" y="3674250"/>
            <a:ext cx="0" cy="84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8" name="Google Shape;1068;p46"/>
          <p:cNvSpPr txBox="1"/>
          <p:nvPr/>
        </p:nvSpPr>
        <p:spPr>
          <a:xfrm>
            <a:off x="2113600" y="2194450"/>
            <a:ext cx="2623500" cy="492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Validation</a:t>
            </a:r>
            <a:endParaRPr sz="20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cxnSp>
        <p:nvCxnSpPr>
          <p:cNvPr id="1069" name="Google Shape;1069;p46"/>
          <p:cNvCxnSpPr>
            <a:stCxn id="1063" idx="1"/>
          </p:cNvCxnSpPr>
          <p:nvPr/>
        </p:nvCxnSpPr>
        <p:spPr>
          <a:xfrm flipH="1" rot="10800000">
            <a:off x="755425" y="2703050"/>
            <a:ext cx="1350900" cy="101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46"/>
          <p:cNvCxnSpPr/>
          <p:nvPr/>
        </p:nvCxnSpPr>
        <p:spPr>
          <a:xfrm flipH="1" rot="10800000">
            <a:off x="2121000" y="2703000"/>
            <a:ext cx="636600" cy="97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46"/>
          <p:cNvCxnSpPr>
            <a:stCxn id="1068" idx="2"/>
            <a:endCxn id="1068" idx="2"/>
          </p:cNvCxnSpPr>
          <p:nvPr/>
        </p:nvCxnSpPr>
        <p:spPr>
          <a:xfrm>
            <a:off x="3425350" y="2687050"/>
            <a:ext cx="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46"/>
          <p:cNvCxnSpPr>
            <a:stCxn id="1068" idx="2"/>
          </p:cNvCxnSpPr>
          <p:nvPr/>
        </p:nvCxnSpPr>
        <p:spPr>
          <a:xfrm>
            <a:off x="3425350" y="2687050"/>
            <a:ext cx="5400" cy="98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46"/>
          <p:cNvCxnSpPr/>
          <p:nvPr/>
        </p:nvCxnSpPr>
        <p:spPr>
          <a:xfrm>
            <a:off x="4141400" y="2695500"/>
            <a:ext cx="606900" cy="9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46"/>
          <p:cNvCxnSpPr>
            <a:endCxn id="1063" idx="3"/>
          </p:cNvCxnSpPr>
          <p:nvPr/>
        </p:nvCxnSpPr>
        <p:spPr>
          <a:xfrm>
            <a:off x="4748125" y="2702750"/>
            <a:ext cx="1493700" cy="101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75" name="Google Shape;1075;p46"/>
          <p:cNvSpPr txBox="1"/>
          <p:nvPr/>
        </p:nvSpPr>
        <p:spPr>
          <a:xfrm>
            <a:off x="6397050" y="1349850"/>
            <a:ext cx="1153800" cy="800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Best </a:t>
            </a:r>
            <a:endParaRPr sz="20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Model</a:t>
            </a:r>
            <a:endParaRPr sz="20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cxnSp>
        <p:nvCxnSpPr>
          <p:cNvPr id="1076" name="Google Shape;1076;p46"/>
          <p:cNvCxnSpPr>
            <a:endCxn id="1075" idx="1"/>
          </p:cNvCxnSpPr>
          <p:nvPr/>
        </p:nvCxnSpPr>
        <p:spPr>
          <a:xfrm flipH="1" rot="10800000">
            <a:off x="4748250" y="1750050"/>
            <a:ext cx="1648800" cy="43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7" name="Google Shape;1077;p46"/>
          <p:cNvCxnSpPr>
            <a:stCxn id="1075" idx="2"/>
            <a:endCxn id="1064" idx="0"/>
          </p:cNvCxnSpPr>
          <p:nvPr/>
        </p:nvCxnSpPr>
        <p:spPr>
          <a:xfrm>
            <a:off x="6973950" y="2150250"/>
            <a:ext cx="0" cy="136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7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Results of Linear Regression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83" name="Google Shape;1083;p47"/>
          <p:cNvGraphicFramePr/>
          <p:nvPr/>
        </p:nvGraphicFramePr>
        <p:xfrm>
          <a:off x="2476250" y="163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{513D5641-777B-45D0-84DD-BE8A9BE29991}</a:tableStyleId>
              </a:tblPr>
              <a:tblGrid>
                <a:gridCol w="1356125"/>
                <a:gridCol w="942550"/>
                <a:gridCol w="999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Train Dataset</a:t>
                      </a:r>
                      <a:endParaRPr>
                        <a:solidFill>
                          <a:schemeClr val="dk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Test</a:t>
                      </a:r>
                      <a:b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</a:b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Dataset</a:t>
                      </a:r>
                      <a:endParaRPr>
                        <a:solidFill>
                          <a:schemeClr val="dk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Explained Variance</a:t>
                      </a:r>
                      <a:endParaRPr>
                        <a:solidFill>
                          <a:schemeClr val="dk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~0.907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~0.899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1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Mean Squared</a:t>
                      </a:r>
                      <a:br>
                        <a:rPr lang="en">
                          <a:solidFill>
                            <a:schemeClr val="lt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</a:br>
                      <a:r>
                        <a:rPr lang="en">
                          <a:solidFill>
                            <a:schemeClr val="lt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Error</a:t>
                      </a:r>
                      <a:endParaRPr>
                        <a:solidFill>
                          <a:schemeClr val="lt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~1.75 x 10</a:t>
                      </a:r>
                      <a:r>
                        <a:rPr baseline="30000"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9</a:t>
                      </a:r>
                      <a:endParaRPr baseline="30000"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~2.25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x 10</a:t>
                      </a:r>
                      <a:r>
                        <a:rPr baseline="30000"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9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363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8"/>
          <p:cNvSpPr/>
          <p:nvPr/>
        </p:nvSpPr>
        <p:spPr>
          <a:xfrm>
            <a:off x="725225" y="1045700"/>
            <a:ext cx="7476900" cy="38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8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Graph of Linear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0" name="Google Shape;10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38" y="1042486"/>
            <a:ext cx="7487831" cy="387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/>
          <p:nvPr/>
        </p:nvSpPr>
        <p:spPr>
          <a:xfrm>
            <a:off x="686025" y="332875"/>
            <a:ext cx="612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Overview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57" name="Google Shape;6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975" y="1364088"/>
            <a:ext cx="1564650" cy="91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563" y="1382288"/>
            <a:ext cx="1502775" cy="8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900" y="2585163"/>
            <a:ext cx="155533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625" y="2582425"/>
            <a:ext cx="1564647" cy="9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8963" y="1382275"/>
            <a:ext cx="1440425" cy="11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4848" y="1382277"/>
            <a:ext cx="1444752" cy="11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0188" y="2582425"/>
            <a:ext cx="1444752" cy="111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4845" y="2582425"/>
            <a:ext cx="1444752" cy="1115568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1"/>
          <p:cNvSpPr txBox="1"/>
          <p:nvPr/>
        </p:nvSpPr>
        <p:spPr>
          <a:xfrm>
            <a:off x="2966425" y="1616300"/>
            <a:ext cx="218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Practical Motivation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31"/>
          <p:cNvSpPr txBox="1"/>
          <p:nvPr/>
        </p:nvSpPr>
        <p:spPr>
          <a:xfrm>
            <a:off x="6899900" y="1575900"/>
            <a:ext cx="191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Exploratory Data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31"/>
          <p:cNvSpPr txBox="1"/>
          <p:nvPr/>
        </p:nvSpPr>
        <p:spPr>
          <a:xfrm>
            <a:off x="3009625" y="2826825"/>
            <a:ext cx="218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31"/>
          <p:cNvSpPr txBox="1"/>
          <p:nvPr/>
        </p:nvSpPr>
        <p:spPr>
          <a:xfrm>
            <a:off x="6969650" y="2827988"/>
            <a:ext cx="17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9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Model 2 : Random Forest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6" name="Google Shape;1096;p49"/>
          <p:cNvSpPr txBox="1"/>
          <p:nvPr/>
        </p:nvSpPr>
        <p:spPr>
          <a:xfrm>
            <a:off x="1902550" y="1152325"/>
            <a:ext cx="53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Ensemble Technique</a:t>
            </a:r>
            <a:endParaRPr sz="20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1097" name="Google Shape;10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538" y="1607900"/>
            <a:ext cx="5338925" cy="338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0"/>
          <p:cNvSpPr/>
          <p:nvPr/>
        </p:nvSpPr>
        <p:spPr>
          <a:xfrm>
            <a:off x="725225" y="1045700"/>
            <a:ext cx="7476900" cy="38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0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Decision Tree (Example)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4" name="Google Shape;11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25" y="550350"/>
            <a:ext cx="7860899" cy="765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1"/>
          <p:cNvSpPr/>
          <p:nvPr/>
        </p:nvSpPr>
        <p:spPr>
          <a:xfrm>
            <a:off x="2538450" y="1354325"/>
            <a:ext cx="3641100" cy="3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1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Feature Importance from Random 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1" name="Google Shape;11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38" y="1348261"/>
            <a:ext cx="36480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51"/>
          <p:cNvSpPr/>
          <p:nvPr/>
        </p:nvSpPr>
        <p:spPr>
          <a:xfrm>
            <a:off x="2967700" y="3685525"/>
            <a:ext cx="1250700" cy="7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2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 of Random Forest Regression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118" name="Google Shape;1118;p52"/>
          <p:cNvGraphicFramePr/>
          <p:nvPr/>
        </p:nvGraphicFramePr>
        <p:xfrm>
          <a:off x="2476250" y="163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{513D5641-777B-45D0-84DD-BE8A9BE29991}</a:tableStyleId>
              </a:tblPr>
              <a:tblGrid>
                <a:gridCol w="1356125"/>
                <a:gridCol w="942550"/>
                <a:gridCol w="999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Train Dataset</a:t>
                      </a:r>
                      <a:endParaRPr>
                        <a:solidFill>
                          <a:schemeClr val="dk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Test</a:t>
                      </a:r>
                      <a:b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</a:b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Dataset</a:t>
                      </a:r>
                      <a:endParaRPr>
                        <a:solidFill>
                          <a:schemeClr val="dk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Explained Variance</a:t>
                      </a:r>
                      <a:endParaRPr>
                        <a:solidFill>
                          <a:schemeClr val="dk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~0.972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~0.980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1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Mean Squared</a:t>
                      </a:r>
                      <a:br>
                        <a:rPr lang="en">
                          <a:solidFill>
                            <a:schemeClr val="lt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</a:br>
                      <a:r>
                        <a:rPr lang="en">
                          <a:solidFill>
                            <a:schemeClr val="lt2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Error</a:t>
                      </a:r>
                      <a:endParaRPr>
                        <a:solidFill>
                          <a:schemeClr val="lt2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~5.64 x 10</a:t>
                      </a:r>
                      <a:r>
                        <a:rPr baseline="30000"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8</a:t>
                      </a:r>
                      <a:endParaRPr baseline="30000"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~3.86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x 10</a:t>
                      </a:r>
                      <a:r>
                        <a:rPr baseline="30000" lang="en">
                          <a:solidFill>
                            <a:srgbClr val="FFFF00"/>
                          </a:solidFill>
                          <a:latin typeface="Ubuntu Medium"/>
                          <a:ea typeface="Ubuntu Medium"/>
                          <a:cs typeface="Ubuntu Medium"/>
                          <a:sym typeface="Ubuntu Medium"/>
                        </a:rPr>
                        <a:t>8</a:t>
                      </a:r>
                      <a:endParaRPr>
                        <a:solidFill>
                          <a:srgbClr val="FFFF00"/>
                        </a:solidFill>
                        <a:latin typeface="Ubuntu Medium"/>
                        <a:ea typeface="Ubuntu Medium"/>
                        <a:cs typeface="Ubuntu Medium"/>
                        <a:sym typeface="Ubuntu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363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3"/>
          <p:cNvSpPr txBox="1"/>
          <p:nvPr>
            <p:ph type="title"/>
          </p:nvPr>
        </p:nvSpPr>
        <p:spPr>
          <a:xfrm>
            <a:off x="4846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 of Random Forest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2264625" y="1443150"/>
            <a:ext cx="3789300" cy="27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800" y="1432561"/>
            <a:ext cx="38100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53"/>
          <p:cNvSpPr/>
          <p:nvPr/>
        </p:nvSpPr>
        <p:spPr>
          <a:xfrm>
            <a:off x="3789175" y="1628150"/>
            <a:ext cx="273900" cy="25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3"/>
          <p:cNvSpPr/>
          <p:nvPr/>
        </p:nvSpPr>
        <p:spPr>
          <a:xfrm>
            <a:off x="5377325" y="1802750"/>
            <a:ext cx="273900" cy="25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3"/>
          <p:cNvSpPr/>
          <p:nvPr/>
        </p:nvSpPr>
        <p:spPr>
          <a:xfrm>
            <a:off x="5714750" y="1770125"/>
            <a:ext cx="273900" cy="25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9" name="Google Shape;1129;p53"/>
          <p:cNvCxnSpPr/>
          <p:nvPr/>
        </p:nvCxnSpPr>
        <p:spPr>
          <a:xfrm>
            <a:off x="3923425" y="1802750"/>
            <a:ext cx="5400" cy="131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53"/>
          <p:cNvCxnSpPr/>
          <p:nvPr/>
        </p:nvCxnSpPr>
        <p:spPr>
          <a:xfrm rot="10800000">
            <a:off x="5512175" y="1971525"/>
            <a:ext cx="4200" cy="25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53"/>
          <p:cNvCxnSpPr/>
          <p:nvPr/>
        </p:nvCxnSpPr>
        <p:spPr>
          <a:xfrm rot="10800000">
            <a:off x="5849450" y="1920650"/>
            <a:ext cx="4500" cy="13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4"/>
          <p:cNvSpPr txBox="1"/>
          <p:nvPr>
            <p:ph type="title"/>
          </p:nvPr>
        </p:nvSpPr>
        <p:spPr>
          <a:xfrm>
            <a:off x="484624" y="389200"/>
            <a:ext cx="836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 : How does brand play a part in affecting car prices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7" name="Google Shape;1137;p54"/>
          <p:cNvSpPr txBox="1"/>
          <p:nvPr/>
        </p:nvSpPr>
        <p:spPr>
          <a:xfrm>
            <a:off x="2420025" y="1319050"/>
            <a:ext cx="3396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Ferrari 599 GTO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Rolls-Royce Cullinan 6.75A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Porsche 911 Speedster 4.0M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Ferrari 488 Pista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Ferrari F8 Tributo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Rolls-Royce Ghost Series II LWB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Rolls-Royce Ghost EWB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Ferrari F430 Scuderia</a:t>
            </a:r>
            <a:endParaRPr sz="15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Porsche 911 Speedster 4.0M</a:t>
            </a:r>
            <a:endParaRPr sz="1500">
              <a:solidFill>
                <a:srgbClr val="D5D5D5"/>
              </a:solidFill>
              <a:highlight>
                <a:srgbClr val="383838"/>
              </a:highlight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cxnSp>
        <p:nvCxnSpPr>
          <p:cNvPr id="1138" name="Google Shape;1138;p54"/>
          <p:cNvCxnSpPr/>
          <p:nvPr/>
        </p:nvCxnSpPr>
        <p:spPr>
          <a:xfrm>
            <a:off x="2523650" y="1650350"/>
            <a:ext cx="570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54"/>
          <p:cNvSpPr txBox="1"/>
          <p:nvPr>
            <p:ph type="title"/>
          </p:nvPr>
        </p:nvSpPr>
        <p:spPr>
          <a:xfrm>
            <a:off x="484624" y="391850"/>
            <a:ext cx="836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Outliers: Furthest away from the Regression Line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40" name="Google Shape;1140;p54"/>
          <p:cNvCxnSpPr/>
          <p:nvPr/>
        </p:nvCxnSpPr>
        <p:spPr>
          <a:xfrm flipH="1" rot="10800000">
            <a:off x="2523650" y="1990700"/>
            <a:ext cx="991800" cy="7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54"/>
          <p:cNvCxnSpPr/>
          <p:nvPr/>
        </p:nvCxnSpPr>
        <p:spPr>
          <a:xfrm flipH="1" rot="10800000">
            <a:off x="2523650" y="3356825"/>
            <a:ext cx="991800" cy="7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54"/>
          <p:cNvCxnSpPr/>
          <p:nvPr/>
        </p:nvCxnSpPr>
        <p:spPr>
          <a:xfrm flipH="1" rot="10800000">
            <a:off x="2523650" y="3701650"/>
            <a:ext cx="991800" cy="7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54"/>
          <p:cNvCxnSpPr/>
          <p:nvPr/>
        </p:nvCxnSpPr>
        <p:spPr>
          <a:xfrm>
            <a:off x="2523650" y="2676025"/>
            <a:ext cx="570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54"/>
          <p:cNvCxnSpPr/>
          <p:nvPr/>
        </p:nvCxnSpPr>
        <p:spPr>
          <a:xfrm>
            <a:off x="2523650" y="3019500"/>
            <a:ext cx="570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54"/>
          <p:cNvCxnSpPr/>
          <p:nvPr/>
        </p:nvCxnSpPr>
        <p:spPr>
          <a:xfrm>
            <a:off x="2523650" y="4056950"/>
            <a:ext cx="570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5"/>
          <p:cNvSpPr/>
          <p:nvPr/>
        </p:nvSpPr>
        <p:spPr>
          <a:xfrm>
            <a:off x="954700" y="296025"/>
            <a:ext cx="6462600" cy="469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55"/>
          <p:cNvPicPr preferRelativeResize="0"/>
          <p:nvPr/>
        </p:nvPicPr>
        <p:blipFill rotWithShape="1">
          <a:blip r:embed="rId3">
            <a:alphaModFix/>
          </a:blip>
          <a:srcRect b="0" l="0" r="0" t="29098"/>
          <a:stretch/>
        </p:blipFill>
        <p:spPr>
          <a:xfrm>
            <a:off x="943500" y="286338"/>
            <a:ext cx="6474127" cy="46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5"/>
          <p:cNvSpPr txBox="1"/>
          <p:nvPr>
            <p:ph type="title"/>
          </p:nvPr>
        </p:nvSpPr>
        <p:spPr>
          <a:xfrm>
            <a:off x="1102700" y="394525"/>
            <a:ext cx="631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EDA of Car Brand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6"/>
          <p:cNvSpPr/>
          <p:nvPr/>
        </p:nvSpPr>
        <p:spPr>
          <a:xfrm>
            <a:off x="2449650" y="458850"/>
            <a:ext cx="3522600" cy="46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6"/>
          <p:cNvSpPr txBox="1"/>
          <p:nvPr>
            <p:ph type="title"/>
          </p:nvPr>
        </p:nvSpPr>
        <p:spPr>
          <a:xfrm>
            <a:off x="27432" y="-67989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Divergent Bar of Deviation in Price across Car Brands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9" name="Google Shape;11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750" y="455000"/>
            <a:ext cx="3540600" cy="468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0" name="Google Shape;1160;p56"/>
          <p:cNvCxnSpPr/>
          <p:nvPr/>
        </p:nvCxnSpPr>
        <p:spPr>
          <a:xfrm flipH="1" rot="10800000">
            <a:off x="2042600" y="791575"/>
            <a:ext cx="5550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56"/>
          <p:cNvCxnSpPr/>
          <p:nvPr/>
        </p:nvCxnSpPr>
        <p:spPr>
          <a:xfrm flipH="1" rot="10800000">
            <a:off x="2050000" y="1258100"/>
            <a:ext cx="510600" cy="183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62" name="Google Shape;1162;p56"/>
          <p:cNvSpPr txBox="1"/>
          <p:nvPr/>
        </p:nvSpPr>
        <p:spPr>
          <a:xfrm>
            <a:off x="444050" y="790575"/>
            <a:ext cx="1598700" cy="2277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Daimler</a:t>
            </a:r>
            <a:endParaRPr sz="16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Ferrari</a:t>
            </a:r>
            <a:endParaRPr sz="16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Lotus</a:t>
            </a:r>
            <a:endParaRPr sz="16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Rolls-Royce</a:t>
            </a:r>
            <a:endParaRPr sz="16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Morgan</a:t>
            </a:r>
            <a:endParaRPr sz="16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Lamborghini</a:t>
            </a:r>
            <a:endParaRPr sz="1600">
              <a:solidFill>
                <a:schemeClr val="dk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cxnSp>
        <p:nvCxnSpPr>
          <p:cNvPr id="1163" name="Google Shape;1163;p56"/>
          <p:cNvCxnSpPr/>
          <p:nvPr/>
        </p:nvCxnSpPr>
        <p:spPr>
          <a:xfrm>
            <a:off x="559425" y="1494925"/>
            <a:ext cx="5952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56"/>
          <p:cNvCxnSpPr/>
          <p:nvPr/>
        </p:nvCxnSpPr>
        <p:spPr>
          <a:xfrm>
            <a:off x="559425" y="1869325"/>
            <a:ext cx="484200" cy="3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56"/>
          <p:cNvCxnSpPr/>
          <p:nvPr/>
        </p:nvCxnSpPr>
        <p:spPr>
          <a:xfrm>
            <a:off x="559425" y="2243725"/>
            <a:ext cx="1053900" cy="6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56"/>
          <p:cNvCxnSpPr/>
          <p:nvPr/>
        </p:nvCxnSpPr>
        <p:spPr>
          <a:xfrm flipH="1" rot="10800000">
            <a:off x="559425" y="2982625"/>
            <a:ext cx="1150200" cy="99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7"/>
          <p:cNvSpPr txBox="1"/>
          <p:nvPr/>
        </p:nvSpPr>
        <p:spPr>
          <a:xfrm>
            <a:off x="278825" y="182875"/>
            <a:ext cx="61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Conclusion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2" name="Google Shape;1172;p57"/>
          <p:cNvSpPr txBox="1"/>
          <p:nvPr/>
        </p:nvSpPr>
        <p:spPr>
          <a:xfrm>
            <a:off x="364550" y="857950"/>
            <a:ext cx="802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We can predict the price of a car by using a regression model with the help of random forest that determines the few most important variables affecting the price.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There are some underlying factors that make some car brands to be priced higher.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8"/>
          <p:cNvSpPr txBox="1"/>
          <p:nvPr/>
        </p:nvSpPr>
        <p:spPr>
          <a:xfrm>
            <a:off x="278825" y="182875"/>
            <a:ext cx="61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Future Application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8" name="Google Shape;1178;p58"/>
          <p:cNvSpPr txBox="1"/>
          <p:nvPr/>
        </p:nvSpPr>
        <p:spPr>
          <a:xfrm>
            <a:off x="364550" y="857950"/>
            <a:ext cx="802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ar manufacturers can use the model to gauge an appropriate selling price for the car, given their reputation in the Singapore market.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ustomers can also utilise this model to determine a well-priced car.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"/>
          <p:cNvSpPr txBox="1"/>
          <p:nvPr/>
        </p:nvSpPr>
        <p:spPr>
          <a:xfrm>
            <a:off x="568150" y="211800"/>
            <a:ext cx="71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Practical Motivation</a:t>
            </a:r>
            <a:endParaRPr sz="3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32"/>
          <p:cNvSpPr txBox="1"/>
          <p:nvPr/>
        </p:nvSpPr>
        <p:spPr>
          <a:xfrm>
            <a:off x="568150" y="836500"/>
            <a:ext cx="725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According to 2019 Worldwide Cost of Living Survey, Singapore remains the most expensive place in the world to purchase a car (Budget Direct, 2022).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Rising COE prices, due to restricted supply (Tan, 2021)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32"/>
          <p:cNvSpPr txBox="1"/>
          <p:nvPr/>
        </p:nvSpPr>
        <p:spPr>
          <a:xfrm>
            <a:off x="568150" y="1883200"/>
            <a:ext cx="66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Variety of car brands in Singapore like Honda, Mercedes,  Toyota, Lamborghini, etc,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32"/>
          <p:cNvSpPr txBox="1"/>
          <p:nvPr/>
        </p:nvSpPr>
        <p:spPr>
          <a:xfrm>
            <a:off x="568150" y="2498800"/>
            <a:ext cx="6600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was important to determine if customers are spending </a:t>
            </a:r>
            <a:r>
              <a:rPr b="1" i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money on the brand itsel</a:t>
            </a:r>
            <a:r>
              <a:rPr b="1" i="1" lang="en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b="1" i="1"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acquiring the specifications features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the car.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also shows how each brand values their uniqueness in comparison to other brands.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7" name="Google Shape;6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8600" y="1569513"/>
            <a:ext cx="1242975" cy="1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9"/>
          <p:cNvSpPr txBox="1"/>
          <p:nvPr/>
        </p:nvSpPr>
        <p:spPr>
          <a:xfrm>
            <a:off x="278825" y="182875"/>
            <a:ext cx="61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Recommendation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4" name="Google Shape;1184;p59"/>
          <p:cNvSpPr txBox="1"/>
          <p:nvPr/>
        </p:nvSpPr>
        <p:spPr>
          <a:xfrm>
            <a:off x="364550" y="857950"/>
            <a:ext cx="8025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Users can inculcate some qualitative assessments of car brands in Singapore to further improve the project, so as to factor in brand into the model.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60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190" name="Google Shape;1190;p60"/>
            <p:cNvSpPr/>
            <p:nvPr/>
          </p:nvSpPr>
          <p:spPr>
            <a:xfrm>
              <a:off x="6379286" y="1090241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6379286" y="1090241"/>
              <a:ext cx="1603648" cy="1294688"/>
            </a:xfrm>
            <a:custGeom>
              <a:rect b="b" l="l" r="r" t="t"/>
              <a:pathLst>
                <a:path extrusionOk="0" h="6952" w="8611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6775959" y="1997002"/>
              <a:ext cx="574527" cy="578624"/>
            </a:xfrm>
            <a:custGeom>
              <a:rect b="b" l="l" r="r" t="t"/>
              <a:pathLst>
                <a:path extrusionOk="0" h="3107" w="3085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6885090" y="2198504"/>
              <a:ext cx="531694" cy="302069"/>
            </a:xfrm>
            <a:custGeom>
              <a:rect b="b" l="l" r="r" t="t"/>
              <a:pathLst>
                <a:path extrusionOk="0" h="1622" w="2855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6688244" y="2415277"/>
              <a:ext cx="1065622" cy="827617"/>
            </a:xfrm>
            <a:custGeom>
              <a:rect b="b" l="l" r="r" t="t"/>
              <a:pathLst>
                <a:path extrusionOk="0" h="4444" w="5722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6898126" y="2554020"/>
              <a:ext cx="814395" cy="663174"/>
            </a:xfrm>
            <a:custGeom>
              <a:rect b="b" l="l" r="r" t="t"/>
              <a:pathLst>
                <a:path extrusionOk="0" h="3561" w="4373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6898126" y="2721814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6992359" y="2644156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6992359" y="2758129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7180826" y="2758129"/>
              <a:ext cx="245082" cy="312684"/>
            </a:xfrm>
            <a:custGeom>
              <a:rect b="b" l="l" r="r" t="t"/>
              <a:pathLst>
                <a:path extrusionOk="0" h="1679" w="1316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7180826" y="2871544"/>
              <a:ext cx="187164" cy="199269"/>
            </a:xfrm>
            <a:custGeom>
              <a:rect b="b" l="l" r="r" t="t"/>
              <a:pathLst>
                <a:path extrusionOk="0" h="1070" w="1005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7371899" y="2871544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7371899" y="2987194"/>
              <a:ext cx="186791" cy="197779"/>
            </a:xfrm>
            <a:custGeom>
              <a:rect b="b" l="l" r="r" t="t"/>
              <a:pathLst>
                <a:path extrusionOk="0" h="1062" w="1003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7101491" y="2768931"/>
              <a:ext cx="58105" cy="62202"/>
            </a:xfrm>
            <a:custGeom>
              <a:rect b="b" l="l" r="r" t="t"/>
              <a:pathLst>
                <a:path extrusionOk="0" h="334" w="312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7086592" y="2765020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7485128" y="300041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7470229" y="2996319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7273569" y="2859253"/>
              <a:ext cx="76914" cy="105035"/>
            </a:xfrm>
            <a:custGeom>
              <a:rect b="b" l="l" r="r" t="t"/>
              <a:pathLst>
                <a:path extrusionOk="0" h="564" w="413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7296661" y="2925179"/>
              <a:ext cx="21603" cy="21603"/>
            </a:xfrm>
            <a:custGeom>
              <a:rect b="b" l="l" r="r" t="t"/>
              <a:pathLst>
                <a:path extrusionOk="0" h="116" w="116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7327203" y="287564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7266864" y="2931697"/>
              <a:ext cx="25886" cy="10988"/>
            </a:xfrm>
            <a:custGeom>
              <a:rect b="b" l="l" r="r" t="t"/>
              <a:pathLst>
                <a:path extrusionOk="0" h="59" w="139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7266864" y="2938587"/>
              <a:ext cx="6891" cy="10801"/>
            </a:xfrm>
            <a:custGeom>
              <a:rect b="b" l="l" r="r" t="t"/>
              <a:pathLst>
                <a:path extrusionOk="0" h="58" w="37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6724559" y="3021833"/>
              <a:ext cx="397048" cy="882928"/>
            </a:xfrm>
            <a:custGeom>
              <a:rect b="b" l="l" r="r" t="t"/>
              <a:pathLst>
                <a:path extrusionOk="0" h="4741" w="2132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6836297" y="3021833"/>
              <a:ext cx="285308" cy="882928"/>
            </a:xfrm>
            <a:custGeom>
              <a:rect b="b" l="l" r="r" t="t"/>
              <a:pathLst>
                <a:path extrusionOk="0" h="4741" w="1532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6544473" y="2700398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6569987" y="2740996"/>
              <a:ext cx="510277" cy="540633"/>
            </a:xfrm>
            <a:custGeom>
              <a:rect b="b" l="l" r="r" t="t"/>
              <a:pathLst>
                <a:path extrusionOk="0" h="2903" w="274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6569987" y="2794631"/>
              <a:ext cx="313429" cy="454780"/>
            </a:xfrm>
            <a:custGeom>
              <a:rect b="b" l="l" r="r" t="t"/>
              <a:pathLst>
                <a:path extrusionOk="0" h="2442" w="1683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6526967" y="2479713"/>
              <a:ext cx="407849" cy="401145"/>
            </a:xfrm>
            <a:custGeom>
              <a:rect b="b" l="l" r="r" t="t"/>
              <a:pathLst>
                <a:path extrusionOk="0" h="2154" w="219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6439438" y="154650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6441115" y="1711695"/>
              <a:ext cx="1181273" cy="826127"/>
            </a:xfrm>
            <a:custGeom>
              <a:rect b="b" l="l" r="r" t="t"/>
              <a:pathLst>
                <a:path extrusionOk="0" h="4436" w="6343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6488231" y="2322534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7912529" y="652970"/>
              <a:ext cx="996903" cy="1268988"/>
            </a:xfrm>
            <a:custGeom>
              <a:rect b="b" l="l" r="r" t="t"/>
              <a:pathLst>
                <a:path extrusionOk="0" h="6814" w="5353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7912529" y="652970"/>
              <a:ext cx="996903" cy="773982"/>
            </a:xfrm>
            <a:custGeom>
              <a:rect b="b" l="l" r="r" t="t"/>
              <a:pathLst>
                <a:path extrusionOk="0" h="4156" w="5353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7751252" y="982786"/>
              <a:ext cx="437274" cy="988895"/>
            </a:xfrm>
            <a:custGeom>
              <a:rect b="b" l="l" r="r" t="t"/>
              <a:pathLst>
                <a:path extrusionOk="0" h="5310" w="2348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8227260" y="159194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8285177" y="166625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8340488" y="1651543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8298586" y="1715979"/>
              <a:ext cx="31473" cy="32404"/>
            </a:xfrm>
            <a:custGeom>
              <a:rect b="b" l="l" r="r" t="t"/>
              <a:pathLst>
                <a:path extrusionOk="0" h="174" w="169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8353897" y="1701080"/>
              <a:ext cx="32218" cy="32404"/>
            </a:xfrm>
            <a:custGeom>
              <a:rect b="b" l="l" r="r" t="t"/>
              <a:pathLst>
                <a:path extrusionOk="0" h="174" w="173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8476065" y="1520994"/>
              <a:ext cx="216775" cy="216588"/>
            </a:xfrm>
            <a:custGeom>
              <a:rect b="b" l="l" r="r" t="t"/>
              <a:pathLst>
                <a:path extrusionOk="0" h="1163" w="1164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8533983" y="1596046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8589293" y="1581147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8546460" y="1645769"/>
              <a:ext cx="32404" cy="31473"/>
            </a:xfrm>
            <a:custGeom>
              <a:rect b="b" l="l" r="r" t="t"/>
              <a:pathLst>
                <a:path extrusionOk="0" h="169" w="174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8602516" y="162994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6379286" y="989490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6379286" y="989490"/>
              <a:ext cx="1603648" cy="1296923"/>
            </a:xfrm>
            <a:custGeom>
              <a:rect b="b" l="l" r="r" t="t"/>
              <a:pathLst>
                <a:path extrusionOk="0" h="6964" w="8611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6775959" y="1898672"/>
              <a:ext cx="574527" cy="578811"/>
            </a:xfrm>
            <a:custGeom>
              <a:rect b="b" l="l" r="r" t="t"/>
              <a:pathLst>
                <a:path extrusionOk="0" h="3108" w="3085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6885090" y="2099429"/>
              <a:ext cx="531694" cy="302628"/>
            </a:xfrm>
            <a:custGeom>
              <a:rect b="b" l="l" r="r" t="t"/>
              <a:pathLst>
                <a:path extrusionOk="0" h="1625" w="2855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6688244" y="2316016"/>
              <a:ext cx="1065622" cy="828362"/>
            </a:xfrm>
            <a:custGeom>
              <a:rect b="b" l="l" r="r" t="t"/>
              <a:pathLst>
                <a:path extrusionOk="0" h="4448" w="5722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6898126" y="2455690"/>
              <a:ext cx="814395" cy="662429"/>
            </a:xfrm>
            <a:custGeom>
              <a:rect b="b" l="l" r="r" t="t"/>
              <a:pathLst>
                <a:path extrusionOk="0" h="3557" w="4373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6898126" y="2622739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6992359" y="2545639"/>
              <a:ext cx="245082" cy="313802"/>
            </a:xfrm>
            <a:custGeom>
              <a:rect b="b" l="l" r="r" t="t"/>
              <a:pathLst>
                <a:path extrusionOk="0" h="1685" w="1316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6992359" y="2659054"/>
              <a:ext cx="187164" cy="200386"/>
            </a:xfrm>
            <a:custGeom>
              <a:rect b="b" l="l" r="r" t="t"/>
              <a:pathLst>
                <a:path extrusionOk="0" h="1076" w="1005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7180826" y="2659054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7180826" y="2773028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7371899" y="2773028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7371899" y="2886256"/>
              <a:ext cx="186791" cy="200200"/>
            </a:xfrm>
            <a:custGeom>
              <a:rect b="b" l="l" r="r" t="t"/>
              <a:pathLst>
                <a:path extrusionOk="0" h="1075" w="1003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7101491" y="2669669"/>
              <a:ext cx="58105" cy="63133"/>
            </a:xfrm>
            <a:custGeom>
              <a:rect b="b" l="l" r="r" t="t"/>
              <a:pathLst>
                <a:path extrusionOk="0" h="339" w="312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7086592" y="2665759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7485128" y="290208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7470229" y="2895382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7273569" y="2758129"/>
              <a:ext cx="76914" cy="105221"/>
            </a:xfrm>
            <a:custGeom>
              <a:rect b="b" l="l" r="r" t="t"/>
              <a:pathLst>
                <a:path extrusionOk="0" h="565" w="413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7296661" y="2824428"/>
              <a:ext cx="21603" cy="24024"/>
            </a:xfrm>
            <a:custGeom>
              <a:rect b="b" l="l" r="r" t="t"/>
              <a:pathLst>
                <a:path extrusionOk="0" h="129" w="116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7327203" y="277731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7266864" y="2833367"/>
              <a:ext cx="25886" cy="10057"/>
            </a:xfrm>
            <a:custGeom>
              <a:rect b="b" l="l" r="r" t="t"/>
              <a:pathLst>
                <a:path extrusionOk="0" h="54" w="139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7266864" y="2837464"/>
              <a:ext cx="6891" cy="10988"/>
            </a:xfrm>
            <a:custGeom>
              <a:rect b="b" l="l" r="r" t="t"/>
              <a:pathLst>
                <a:path extrusionOk="0" h="59" w="37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6724559" y="2922572"/>
              <a:ext cx="397048" cy="884046"/>
            </a:xfrm>
            <a:custGeom>
              <a:rect b="b" l="l" r="r" t="t"/>
              <a:pathLst>
                <a:path extrusionOk="0" h="4747" w="2132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6836297" y="2922572"/>
              <a:ext cx="285308" cy="884046"/>
            </a:xfrm>
            <a:custGeom>
              <a:rect b="b" l="l" r="r" t="t"/>
              <a:pathLst>
                <a:path extrusionOk="0" h="4747" w="1532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6544473" y="2601322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6569987" y="2642480"/>
              <a:ext cx="510277" cy="540074"/>
            </a:xfrm>
            <a:custGeom>
              <a:rect b="b" l="l" r="r" t="t"/>
              <a:pathLst>
                <a:path extrusionOk="0" h="2900" w="274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6569987" y="2696300"/>
              <a:ext cx="313429" cy="453849"/>
            </a:xfrm>
            <a:custGeom>
              <a:rect b="b" l="l" r="r" t="t"/>
              <a:pathLst>
                <a:path extrusionOk="0" h="2437" w="1683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0"/>
            <p:cNvSpPr/>
            <p:nvPr/>
          </p:nvSpPr>
          <p:spPr>
            <a:xfrm>
              <a:off x="6526967" y="2378962"/>
              <a:ext cx="407849" cy="402635"/>
            </a:xfrm>
            <a:custGeom>
              <a:rect b="b" l="l" r="r" t="t"/>
              <a:pathLst>
                <a:path extrusionOk="0" h="2162" w="219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6439438" y="144817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6441115" y="1613365"/>
              <a:ext cx="1181273" cy="825196"/>
            </a:xfrm>
            <a:custGeom>
              <a:rect b="b" l="l" r="r" t="t"/>
              <a:pathLst>
                <a:path extrusionOk="0" h="4431" w="6343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6488231" y="2224390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7912529" y="552033"/>
              <a:ext cx="996903" cy="1271596"/>
            </a:xfrm>
            <a:custGeom>
              <a:rect b="b" l="l" r="r" t="t"/>
              <a:pathLst>
                <a:path extrusionOk="0" h="6828" w="5353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7912529" y="552033"/>
              <a:ext cx="996903" cy="773796"/>
            </a:xfrm>
            <a:custGeom>
              <a:rect b="b" l="l" r="r" t="t"/>
              <a:pathLst>
                <a:path extrusionOk="0" h="4155" w="5353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7751252" y="884269"/>
              <a:ext cx="437274" cy="988150"/>
            </a:xfrm>
            <a:custGeom>
              <a:rect b="b" l="l" r="r" t="t"/>
              <a:pathLst>
                <a:path extrusionOk="0" h="5306" w="2348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8227260" y="1491197"/>
              <a:ext cx="216775" cy="218451"/>
            </a:xfrm>
            <a:custGeom>
              <a:rect b="b" l="l" r="r" t="t"/>
              <a:pathLst>
                <a:path extrusionOk="0" h="1173" w="1164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8285177" y="156792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8340488" y="1550605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8298586" y="1617462"/>
              <a:ext cx="31473" cy="32591"/>
            </a:xfrm>
            <a:custGeom>
              <a:rect b="b" l="l" r="r" t="t"/>
              <a:pathLst>
                <a:path extrusionOk="0" h="175" w="169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8353897" y="1600329"/>
              <a:ext cx="32218" cy="32218"/>
            </a:xfrm>
            <a:custGeom>
              <a:rect b="b" l="l" r="r" t="t"/>
              <a:pathLst>
                <a:path extrusionOk="0" h="173" w="173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8476065" y="142247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8533983" y="1497715"/>
              <a:ext cx="32591" cy="31473"/>
            </a:xfrm>
            <a:custGeom>
              <a:rect b="b" l="l" r="r" t="t"/>
              <a:pathLst>
                <a:path extrusionOk="0" h="169" w="175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8589293" y="1482072"/>
              <a:ext cx="32591" cy="32218"/>
            </a:xfrm>
            <a:custGeom>
              <a:rect b="b" l="l" r="r" t="t"/>
              <a:pathLst>
                <a:path extrusionOk="0" h="173" w="175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8546460" y="1546508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8602516" y="153161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60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279" name="Google Shape;1279;p60"/>
          <p:cNvSpPr txBox="1"/>
          <p:nvPr/>
        </p:nvSpPr>
        <p:spPr>
          <a:xfrm>
            <a:off x="724383" y="4329559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Please keep this slide for attribution.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1"/>
          <p:cNvSpPr txBox="1"/>
          <p:nvPr/>
        </p:nvSpPr>
        <p:spPr>
          <a:xfrm>
            <a:off x="278825" y="790575"/>
            <a:ext cx="84603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Budget Direct. (2022, January). Why are cars so expensive in Singapore? - budget direct. Why are cars so expensive in Singapore? Retrieved April 23, 2022, from https://www.budgetdirect.com.sg/car-insurance/research/why-are-cars-so-expensive-in-singapore 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Tan, C. (2021, October 20). Coe prices soar ahead of Supply Shrinkage. The Straits Times. Retr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eved April 23, 2022, from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https://www.straitstimes.com/singapore/coe-prices-soar-ahead-of-supply-shrinkage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Bevans, R. (2020, October 26). An introduction to multiple linear regression. Scribbr. Retrieved April 24, 2022, from https://www.scribbr.com/statistics/multiple-linear-regression/ 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Introduction to random forest in machine learning. Section. (n.d.). Retrieved April 24, 2022, from </a:t>
            </a:r>
            <a:r>
              <a:rPr lang="en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https://www.section.io/engineering-education/introduction-to-random-forest-in-machine-learning/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Char char="●"/>
            </a:pP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(Picture of Regression Model) : What is a regression model? IMSL by Perforce. (n.d.). Retrieved April 24, 2022, from https://www.imsl.com/blog/what-is-regression-model 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buntu"/>
              <a:buChar char="●"/>
            </a:pP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(Picture of Linear Regression Model) : Linear regression in machine learning - javatpoint. www.javatpoint.com. (n.d.). Retrieved April 24, 2022, from https://www.javatpoint.com/linear-regression-in-machine-learning 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Ubuntu"/>
              <a:buChar char="●"/>
            </a:pP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(Picture of Random Forest Regression) : Bakshi, C. (2022, April 14). Random Forest regression. Medium. Retrieved April 24, 2022, from https://levelup.gitconnected.com/random-forest-regression-209c0f354c84 </a:t>
            </a:r>
            <a:endParaRPr sz="1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5" name="Google Shape;1285;p61"/>
          <p:cNvSpPr txBox="1"/>
          <p:nvPr/>
        </p:nvSpPr>
        <p:spPr>
          <a:xfrm>
            <a:off x="278825" y="182875"/>
            <a:ext cx="61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References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6" name="Google Shape;1286;p61"/>
          <p:cNvSpPr txBox="1"/>
          <p:nvPr/>
        </p:nvSpPr>
        <p:spPr>
          <a:xfrm>
            <a:off x="278825" y="2703175"/>
            <a:ext cx="32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Image Reference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3"/>
          <p:cNvGrpSpPr/>
          <p:nvPr/>
        </p:nvGrpSpPr>
        <p:grpSpPr>
          <a:xfrm>
            <a:off x="6002878" y="1854326"/>
            <a:ext cx="3052164" cy="3380995"/>
            <a:chOff x="4116886" y="-147566"/>
            <a:chExt cx="5493455" cy="5645342"/>
          </a:xfrm>
        </p:grpSpPr>
        <p:grpSp>
          <p:nvGrpSpPr>
            <p:cNvPr id="683" name="Google Shape;683;p33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684" name="Google Shape;684;p33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rect b="b" l="l" r="r" t="t"/>
                <a:pathLst>
                  <a:path extrusionOk="0" h="1519" w="70548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rect b="b" l="l" r="r" t="t"/>
                <a:pathLst>
                  <a:path extrusionOk="0" h="2019" w="1155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rect b="b" l="l" r="r" t="t"/>
                <a:pathLst>
                  <a:path extrusionOk="0" h="2019" w="115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rect b="b" l="l" r="r" t="t"/>
                <a:pathLst>
                  <a:path extrusionOk="0" h="5886" w="1589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rect b="b" l="l" r="r" t="t"/>
                <a:pathLst>
                  <a:path extrusionOk="0" h="5890" w="1589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rect b="b" l="l" r="r" t="t"/>
                <a:pathLst>
                  <a:path extrusionOk="0" h="5886" w="1594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rect b="b" l="l" r="r" t="t"/>
                <a:pathLst>
                  <a:path extrusionOk="0" h="5890" w="1594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rect b="b" l="l" r="r" t="t"/>
                <a:pathLst>
                  <a:path extrusionOk="0" h="32938" w="15384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rect b="b" l="l" r="r" t="t"/>
                <a:pathLst>
                  <a:path extrusionOk="0" h="4279" w="10237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3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rect b="b" l="l" r="r" t="t"/>
                <a:pathLst>
                  <a:path extrusionOk="0" h="26685" w="12114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3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rect b="b" l="l" r="r" t="t"/>
                <a:pathLst>
                  <a:path extrusionOk="0" h="617" w="3894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3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rect b="b" l="l" r="r" t="t"/>
                <a:pathLst>
                  <a:path extrusionOk="0" h="4319" w="352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rect b="b" l="l" r="r" t="t"/>
                <a:pathLst>
                  <a:path extrusionOk="0" h="765" w="4385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rect b="b" l="l" r="r" t="t"/>
                <a:pathLst>
                  <a:path extrusionOk="0" h="764" w="5433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rect b="b" l="l" r="r" t="t"/>
                <a:pathLst>
                  <a:path extrusionOk="0" h="760" w="4856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rect b="b" l="l" r="r" t="t"/>
                <a:pathLst>
                  <a:path extrusionOk="0" h="764" w="4856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rect b="b" l="l" r="r" t="t"/>
                <a:pathLst>
                  <a:path extrusionOk="0" h="4319" w="3516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rect b="b" l="l" r="r" t="t"/>
                <a:pathLst>
                  <a:path extrusionOk="0" h="765" w="4386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3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rect b="b" l="l" r="r" t="t"/>
                <a:pathLst>
                  <a:path extrusionOk="0" h="764" w="543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rect b="b" l="l" r="r" t="t"/>
                <a:pathLst>
                  <a:path extrusionOk="0" h="760" w="4857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3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rect b="b" l="l" r="r" t="t"/>
                <a:pathLst>
                  <a:path extrusionOk="0" h="764" w="4857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rect b="b" l="l" r="r" t="t"/>
                <a:pathLst>
                  <a:path extrusionOk="0" h="22157" w="9069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3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rect b="b" l="l" r="r" t="t"/>
                <a:pathLst>
                  <a:path extrusionOk="0" h="20516" w="752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3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3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3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rect b="b" l="l" r="r" t="t"/>
                <a:pathLst>
                  <a:path extrusionOk="0" h="21336" w="441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3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3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3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3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3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3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rect b="b" l="l" r="r" t="t"/>
                <a:pathLst>
                  <a:path extrusionOk="0" h="21336" w="44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3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3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3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3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3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rect b="b" l="l" r="r" t="t"/>
                <a:pathLst>
                  <a:path extrusionOk="0" h="2237" w="2856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3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rect b="b" l="l" r="r" t="t"/>
                <a:pathLst>
                  <a:path extrusionOk="0" h="2237" w="285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3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3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rect b="b" l="l" r="r" t="t"/>
                <a:pathLst>
                  <a:path extrusionOk="0" h="5505" w="166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rect b="b" l="l" r="r" t="t"/>
                <a:pathLst>
                  <a:path extrusionOk="0" h="5509" w="1661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rect b="b" l="l" r="r" t="t"/>
                <a:pathLst>
                  <a:path extrusionOk="0" h="5505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3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rect b="b" l="l" r="r" t="t"/>
                <a:pathLst>
                  <a:path extrusionOk="0" h="5509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3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rect b="b" l="l" r="r" t="t"/>
                <a:pathLst>
                  <a:path extrusionOk="0" h="30577" w="13941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3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rect b="b" l="l" r="r" t="t"/>
                <a:pathLst>
                  <a:path extrusionOk="0" h="9299" w="10041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3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rect b="b" l="l" r="r" t="t"/>
                <a:pathLst>
                  <a:path extrusionOk="0" h="15464" w="4551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3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rect b="b" l="l" r="r" t="t"/>
                <a:pathLst>
                  <a:path extrusionOk="0" h="16809" w="10475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rect b="b" l="l" r="r" t="t"/>
                <a:pathLst>
                  <a:path extrusionOk="0" h="5225" w="4328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rect b="b" l="l" r="r" t="t"/>
                <a:pathLst>
                  <a:path extrusionOk="0" h="4416" w="3242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rect b="b" l="l" r="r" t="t"/>
                <a:pathLst>
                  <a:path extrusionOk="0" h="760" w="3469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rect b="b" l="l" r="r" t="t"/>
                <a:pathLst>
                  <a:path extrusionOk="0" h="5225" w="4333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rect b="b" l="l" r="r" t="t"/>
                <a:pathLst>
                  <a:path extrusionOk="0" h="4416" w="3241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rect b="b" l="l" r="r" t="t"/>
                <a:pathLst>
                  <a:path extrusionOk="0" h="760" w="3467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rect b="b" l="l" r="r" t="t"/>
                <a:pathLst>
                  <a:path extrusionOk="0" h="10005" w="7915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rect b="b" l="l" r="r" t="t"/>
                <a:pathLst>
                  <a:path extrusionOk="0" h="8003" w="633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rect b="b" l="l" r="r" t="t"/>
                <a:pathLst>
                  <a:path extrusionOk="0" h="698" w="3207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rect b="b" l="l" r="r" t="t"/>
                <a:pathLst>
                  <a:path extrusionOk="0" h="12633" w="63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rect b="b" l="l" r="r" t="t"/>
                <a:pathLst>
                  <a:path extrusionOk="0" h="667" w="218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rect b="b" l="l" r="r" t="t"/>
                <a:pathLst>
                  <a:path extrusionOk="0" h="12633" w="632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rect b="b" l="l" r="r" t="t"/>
                <a:pathLst>
                  <a:path extrusionOk="0" h="667" w="224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rect b="b" l="l" r="r" t="t"/>
                <a:pathLst>
                  <a:path extrusionOk="0" h="2035" w="2412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rect b="b" l="l" r="r" t="t"/>
                <a:pathLst>
                  <a:path extrusionOk="0" h="1119" w="1327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rect b="b" l="l" r="r" t="t"/>
                <a:pathLst>
                  <a:path extrusionOk="0" h="2035" w="2411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rect b="b" l="l" r="r" t="t"/>
                <a:pathLst>
                  <a:path extrusionOk="0" h="1119" w="1324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rect b="b" l="l" r="r" t="t"/>
                <a:pathLst>
                  <a:path extrusionOk="0" h="2012" w="1103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rect b="b" l="l" r="r" t="t"/>
                <a:pathLst>
                  <a:path extrusionOk="0" h="2012" w="1106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rect b="b" l="l" r="r" t="t"/>
                <a:pathLst>
                  <a:path extrusionOk="0" h="6125" w="1789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rect b="b" l="l" r="r" t="t"/>
                <a:pathLst>
                  <a:path extrusionOk="0" h="6126" w="198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rect b="b" l="l" r="r" t="t"/>
                <a:pathLst>
                  <a:path extrusionOk="0" h="6125" w="1791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rect b="b" l="l" r="r" t="t"/>
                <a:pathLst>
                  <a:path extrusionOk="0" h="6126" w="1981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rect b="b" l="l" r="r" t="t"/>
                <a:pathLst>
                  <a:path extrusionOk="0" h="31642" w="13214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rect b="b" l="l" r="r" t="t"/>
                <a:pathLst>
                  <a:path extrusionOk="0" h="28482" w="9517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rect b="b" l="l" r="r" t="t"/>
                <a:pathLst>
                  <a:path extrusionOk="0" h="23479" w="1154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rect b="b" l="l" r="r" t="t"/>
                <a:pathLst>
                  <a:path extrusionOk="0" h="23479" w="1156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rect b="b" l="l" r="r" t="t"/>
                <a:pathLst>
                  <a:path extrusionOk="0" h="13169" w="1020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rect b="b" l="l" r="r" t="t"/>
                <a:pathLst>
                  <a:path extrusionOk="0" h="7127" w="3396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rect b="b" l="l" r="r" t="t"/>
                <a:pathLst>
                  <a:path extrusionOk="0" h="4165" w="3357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rect b="b" l="l" r="r" t="t"/>
                <a:pathLst>
                  <a:path extrusionOk="0" h="759" w="3276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rect b="b" l="l" r="r" t="t"/>
                <a:pathLst>
                  <a:path extrusionOk="0" h="7127" w="3397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rect b="b" l="l" r="r" t="t"/>
                <a:pathLst>
                  <a:path extrusionOk="0" h="4165" w="3352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rect b="b" l="l" r="r" t="t"/>
                <a:pathLst>
                  <a:path extrusionOk="0" h="759" w="3277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rect b="b" l="l" r="r" t="t"/>
                <a:pathLst>
                  <a:path extrusionOk="0" h="6712" w="7662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rect b="b" l="l" r="r" t="t"/>
                <a:pathLst>
                  <a:path extrusionOk="0" h="5372" w="6126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rect b="b" l="l" r="r" t="t"/>
                <a:pathLst>
                  <a:path extrusionOk="0" h="809" w="3083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rect b="b" l="l" r="r" t="t"/>
                <a:pathLst>
                  <a:path extrusionOk="0" h="12060" w="667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rect b="b" l="l" r="r" t="t"/>
                <a:pathLst>
                  <a:path extrusionOk="0" h="1125" w="401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rect b="b" l="l" r="r" t="t"/>
                <a:pathLst>
                  <a:path extrusionOk="0" h="759" w="431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rect b="b" l="l" r="r" t="t"/>
                <a:pathLst>
                  <a:path extrusionOk="0" h="12060" w="666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rect b="b" l="l" r="r" t="t"/>
                <a:pathLst>
                  <a:path extrusionOk="0" h="1125" w="40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rect b="b" l="l" r="r" t="t"/>
                <a:pathLst>
                  <a:path extrusionOk="0" h="759" w="432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rect b="b" l="l" r="r" t="t"/>
                <a:pathLst>
                  <a:path extrusionOk="0" h="2123" w="2344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3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rect b="b" l="l" r="r" t="t"/>
                <a:pathLst>
                  <a:path extrusionOk="0" h="1170" w="1293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3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rect b="b" l="l" r="r" t="t"/>
                <a:pathLst>
                  <a:path extrusionOk="0" h="2123" w="2345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rect b="b" l="l" r="r" t="t"/>
                <a:pathLst>
                  <a:path extrusionOk="0" h="1170" w="1292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3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3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3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3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3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3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3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3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rect b="b" l="l" r="r" t="t"/>
                <a:pathLst>
                  <a:path extrusionOk="0" h="2486" w="1181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rect b="b" l="l" r="r" t="t"/>
                <a:pathLst>
                  <a:path extrusionOk="0" h="2486" w="1182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rect b="b" l="l" r="r" t="t"/>
                <a:pathLst>
                  <a:path extrusionOk="0" h="5606" w="1498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rect b="b" l="l" r="r" t="t"/>
                <a:pathLst>
                  <a:path extrusionOk="0" h="5607" w="1498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rect b="b" l="l" r="r" t="t"/>
                <a:pathLst>
                  <a:path extrusionOk="0" h="5606" w="1492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rect b="b" l="l" r="r" t="t"/>
                <a:pathLst>
                  <a:path extrusionOk="0" h="5607" w="1492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rect b="b" l="l" r="r" t="t"/>
                <a:pathLst>
                  <a:path extrusionOk="0" h="28491" w="14985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rect b="b" l="l" r="r" t="t"/>
                <a:pathLst>
                  <a:path extrusionOk="0" h="4409" w="1045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rect b="b" l="l" r="r" t="t"/>
                <a:pathLst>
                  <a:path extrusionOk="0" h="8181" w="7627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rect b="b" l="l" r="r" t="t"/>
                <a:pathLst>
                  <a:path extrusionOk="0" h="7662" w="11106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rect b="b" l="l" r="r" t="t"/>
                <a:pathLst>
                  <a:path extrusionOk="0" h="3277" w="761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rect b="b" l="l" r="r" t="t"/>
                <a:pathLst>
                  <a:path extrusionOk="0" h="7365" w="11069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rect b="b" l="l" r="r" t="t"/>
                <a:pathLst>
                  <a:path extrusionOk="0" h="6552" w="3453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rect b="b" l="l" r="r" t="t"/>
                <a:pathLst>
                  <a:path extrusionOk="0" h="759" w="356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rect b="b" l="l" r="r" t="t"/>
                <a:pathLst>
                  <a:path extrusionOk="0" h="6552" w="3459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rect b="b" l="l" r="r" t="t"/>
                <a:pathLst>
                  <a:path extrusionOk="0" h="759" w="3565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rect b="b" l="l" r="r" t="t"/>
                <a:pathLst>
                  <a:path extrusionOk="0" h="4431" w="8741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rect b="b" l="l" r="r" t="t"/>
                <a:pathLst>
                  <a:path extrusionOk="0" h="3272" w="6992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rect b="b" l="l" r="r" t="t"/>
                <a:pathLst>
                  <a:path extrusionOk="0" h="774" w="3041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3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rect b="b" l="l" r="r" t="t"/>
                <a:pathLst>
                  <a:path extrusionOk="0" h="1785" w="1785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rect b="b" l="l" r="r" t="t"/>
                <a:pathLst>
                  <a:path extrusionOk="0" h="1785" w="1791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rect b="b" l="l" r="r" t="t"/>
                <a:pathLst>
                  <a:path extrusionOk="0" h="4368" w="45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rect b="b" l="l" r="r" t="t"/>
                <a:pathLst>
                  <a:path extrusionOk="0" h="4368" w="449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rect b="b" l="l" r="r" t="t"/>
                <a:pathLst>
                  <a:path extrusionOk="0" h="14373" w="13929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rect b="b" l="l" r="r" t="t"/>
                <a:pathLst>
                  <a:path extrusionOk="0" h="11501" w="11147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2" name="Google Shape;892;p33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893" name="Google Shape;893;p33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5" name="Google Shape;895;p33"/>
          <p:cNvSpPr txBox="1"/>
          <p:nvPr/>
        </p:nvSpPr>
        <p:spPr>
          <a:xfrm>
            <a:off x="461000" y="375750"/>
            <a:ext cx="633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Definition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6" name="Google Shape;896;p33"/>
          <p:cNvSpPr txBox="1"/>
          <p:nvPr/>
        </p:nvSpPr>
        <p:spPr>
          <a:xfrm>
            <a:off x="578875" y="3193950"/>
            <a:ext cx="5293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b)How does brand play a part in affecting car prices?</a:t>
            </a:r>
            <a:endParaRPr sz="175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36363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7" name="Google Shape;897;p33"/>
          <p:cNvSpPr txBox="1"/>
          <p:nvPr/>
        </p:nvSpPr>
        <p:spPr>
          <a:xfrm>
            <a:off x="578875" y="1672325"/>
            <a:ext cx="5025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Lato"/>
                <a:ea typeface="Lato"/>
                <a:cs typeface="Lato"/>
                <a:sym typeface="Lato"/>
              </a:rPr>
              <a:t>a)How can we predict the price of a car?</a:t>
            </a:r>
            <a:endParaRPr sz="17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4"/>
          <p:cNvSpPr txBox="1"/>
          <p:nvPr/>
        </p:nvSpPr>
        <p:spPr>
          <a:xfrm>
            <a:off x="459800" y="300725"/>
            <a:ext cx="71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SGCarMart</a:t>
            </a:r>
            <a:endParaRPr sz="3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3" name="Google Shape;903;p34"/>
          <p:cNvPicPr preferRelativeResize="0"/>
          <p:nvPr/>
        </p:nvPicPr>
        <p:blipFill rotWithShape="1">
          <a:blip r:embed="rId3">
            <a:alphaModFix/>
          </a:blip>
          <a:srcRect b="32376" l="0" r="1205" t="14389"/>
          <a:stretch/>
        </p:blipFill>
        <p:spPr>
          <a:xfrm>
            <a:off x="0" y="977825"/>
            <a:ext cx="9144000" cy="41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5"/>
          <p:cNvSpPr txBox="1"/>
          <p:nvPr/>
        </p:nvSpPr>
        <p:spPr>
          <a:xfrm>
            <a:off x="383600" y="300725"/>
            <a:ext cx="71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SGCarMart</a:t>
            </a:r>
            <a:endParaRPr sz="3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9" name="Google Shape;909;p35"/>
          <p:cNvPicPr preferRelativeResize="0"/>
          <p:nvPr/>
        </p:nvPicPr>
        <p:blipFill rotWithShape="1">
          <a:blip r:embed="rId3">
            <a:alphaModFix/>
          </a:blip>
          <a:srcRect b="8802" l="21512" r="22596" t="14315"/>
          <a:stretch/>
        </p:blipFill>
        <p:spPr>
          <a:xfrm>
            <a:off x="383600" y="1087650"/>
            <a:ext cx="4201075" cy="3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5"/>
          <p:cNvPicPr preferRelativeResize="0"/>
          <p:nvPr/>
        </p:nvPicPr>
        <p:blipFill rotWithShape="1">
          <a:blip r:embed="rId4">
            <a:alphaModFix/>
          </a:blip>
          <a:srcRect b="12107" l="23642" r="26342" t="25353"/>
          <a:stretch/>
        </p:blipFill>
        <p:spPr>
          <a:xfrm>
            <a:off x="4798975" y="1087650"/>
            <a:ext cx="4105925" cy="34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6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6"/>
          <p:cNvSpPr txBox="1"/>
          <p:nvPr/>
        </p:nvSpPr>
        <p:spPr>
          <a:xfrm>
            <a:off x="514600" y="290025"/>
            <a:ext cx="399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 sz="3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36"/>
          <p:cNvSpPr/>
          <p:nvPr/>
        </p:nvSpPr>
        <p:spPr>
          <a:xfrm>
            <a:off x="793175" y="1254425"/>
            <a:ext cx="589500" cy="53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1</a:t>
            </a:r>
            <a:endParaRPr/>
          </a:p>
        </p:txBody>
      </p:sp>
      <p:sp>
        <p:nvSpPr>
          <p:cNvPr id="918" name="Google Shape;918;p36"/>
          <p:cNvSpPr txBox="1"/>
          <p:nvPr/>
        </p:nvSpPr>
        <p:spPr>
          <a:xfrm>
            <a:off x="1532575" y="1322225"/>
            <a:ext cx="261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Modifying RefLink column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9" name="Google Shape;919;p36"/>
          <p:cNvSpPr/>
          <p:nvPr/>
        </p:nvSpPr>
        <p:spPr>
          <a:xfrm>
            <a:off x="5162775" y="1233000"/>
            <a:ext cx="589500" cy="53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2</a:t>
            </a:r>
            <a:endParaRPr/>
          </a:p>
        </p:txBody>
      </p:sp>
      <p:sp>
        <p:nvSpPr>
          <p:cNvPr id="920" name="Google Shape;920;p36"/>
          <p:cNvSpPr txBox="1"/>
          <p:nvPr/>
        </p:nvSpPr>
        <p:spPr>
          <a:xfrm>
            <a:off x="5791925" y="1337675"/>
            <a:ext cx="28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Trim Car Name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1" name="Google Shape;921;p36"/>
          <p:cNvPicPr preferRelativeResize="0"/>
          <p:nvPr/>
        </p:nvPicPr>
        <p:blipFill rotWithShape="1">
          <a:blip r:embed="rId3">
            <a:alphaModFix/>
          </a:blip>
          <a:srcRect b="16786" l="5198" r="72489" t="37571"/>
          <a:stretch/>
        </p:blipFill>
        <p:spPr>
          <a:xfrm>
            <a:off x="5668800" y="1866427"/>
            <a:ext cx="2377440" cy="298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6"/>
          <p:cNvPicPr preferRelativeResize="0"/>
          <p:nvPr/>
        </p:nvPicPr>
        <p:blipFill rotWithShape="1">
          <a:blip r:embed="rId4">
            <a:alphaModFix/>
          </a:blip>
          <a:srcRect b="16231" l="5628" r="69762" t="25737"/>
          <a:stretch/>
        </p:blipFill>
        <p:spPr>
          <a:xfrm>
            <a:off x="1532575" y="1864550"/>
            <a:ext cx="2544826" cy="29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7"/>
          <p:cNvSpPr txBox="1"/>
          <p:nvPr/>
        </p:nvSpPr>
        <p:spPr>
          <a:xfrm>
            <a:off x="514600" y="290025"/>
            <a:ext cx="39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 sz="3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37"/>
          <p:cNvSpPr/>
          <p:nvPr/>
        </p:nvSpPr>
        <p:spPr>
          <a:xfrm>
            <a:off x="728875" y="965100"/>
            <a:ext cx="589500" cy="53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3</a:t>
            </a:r>
            <a:endParaRPr/>
          </a:p>
        </p:txBody>
      </p:sp>
      <p:sp>
        <p:nvSpPr>
          <p:cNvPr id="929" name="Google Shape;929;p37"/>
          <p:cNvSpPr txBox="1"/>
          <p:nvPr/>
        </p:nvSpPr>
        <p:spPr>
          <a:xfrm>
            <a:off x="1380175" y="1017425"/>
            <a:ext cx="261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Convert columns datatype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0" name="Google Shape;930;p37"/>
          <p:cNvSpPr/>
          <p:nvPr/>
        </p:nvSpPr>
        <p:spPr>
          <a:xfrm>
            <a:off x="5315175" y="928200"/>
            <a:ext cx="685800" cy="61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4</a:t>
            </a:r>
            <a:endParaRPr/>
          </a:p>
        </p:txBody>
      </p:sp>
      <p:sp>
        <p:nvSpPr>
          <p:cNvPr id="931" name="Google Shape;931;p37"/>
          <p:cNvSpPr txBox="1"/>
          <p:nvPr/>
        </p:nvSpPr>
        <p:spPr>
          <a:xfrm>
            <a:off x="6172425" y="1032875"/>
            <a:ext cx="28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Add CarAge column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2" name="Google Shape;932;p37"/>
          <p:cNvSpPr/>
          <p:nvPr/>
        </p:nvSpPr>
        <p:spPr>
          <a:xfrm>
            <a:off x="1760950" y="2934925"/>
            <a:ext cx="8304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C3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3" name="Google Shape;933;p37"/>
          <p:cNvPicPr preferRelativeResize="0"/>
          <p:nvPr/>
        </p:nvPicPr>
        <p:blipFill rotWithShape="1">
          <a:blip r:embed="rId3">
            <a:alphaModFix/>
          </a:blip>
          <a:srcRect b="11284" l="16763" r="47355" t="42523"/>
          <a:stretch/>
        </p:blipFill>
        <p:spPr>
          <a:xfrm>
            <a:off x="5765225" y="1774137"/>
            <a:ext cx="2614502" cy="27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7"/>
          <p:cNvPicPr preferRelativeResize="0"/>
          <p:nvPr/>
        </p:nvPicPr>
        <p:blipFill rotWithShape="1">
          <a:blip r:embed="rId4">
            <a:alphaModFix/>
          </a:blip>
          <a:srcRect b="17903" l="21016" r="52652" t="26685"/>
          <a:stretch/>
        </p:blipFill>
        <p:spPr>
          <a:xfrm>
            <a:off x="2591350" y="1709975"/>
            <a:ext cx="2158613" cy="2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7"/>
          <p:cNvPicPr preferRelativeResize="0"/>
          <p:nvPr/>
        </p:nvPicPr>
        <p:blipFill rotWithShape="1">
          <a:blip r:embed="rId5">
            <a:alphaModFix/>
          </a:blip>
          <a:srcRect b="15554" l="21420" r="65571" t="45382"/>
          <a:stretch/>
        </p:blipFill>
        <p:spPr>
          <a:xfrm>
            <a:off x="131800" y="1709975"/>
            <a:ext cx="1563600" cy="28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8"/>
          <p:cNvSpPr txBox="1"/>
          <p:nvPr>
            <p:ph type="title"/>
          </p:nvPr>
        </p:nvSpPr>
        <p:spPr>
          <a:xfrm>
            <a:off x="332225" y="2407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Exploratory Data </a:t>
            </a:r>
            <a:r>
              <a:rPr lang="en" sz="2600">
                <a:latin typeface="Lato"/>
                <a:ea typeface="Lato"/>
                <a:cs typeface="Lato"/>
                <a:sym typeface="Lato"/>
              </a:rPr>
              <a:t>Analysis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1" name="Google Shape;941;p38"/>
          <p:cNvSpPr txBox="1"/>
          <p:nvPr/>
        </p:nvSpPr>
        <p:spPr>
          <a:xfrm>
            <a:off x="2053664" y="1190125"/>
            <a:ext cx="4890300" cy="708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6 Most Important factor affecting the price of car (Excluding Car Brand)</a:t>
            </a:r>
            <a:endParaRPr sz="1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42" name="Google Shape;942;p38"/>
          <p:cNvSpPr/>
          <p:nvPr/>
        </p:nvSpPr>
        <p:spPr>
          <a:xfrm rot="5400000">
            <a:off x="3868425" y="1765448"/>
            <a:ext cx="1045500" cy="18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E6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8"/>
          <p:cNvSpPr txBox="1"/>
          <p:nvPr/>
        </p:nvSpPr>
        <p:spPr>
          <a:xfrm>
            <a:off x="2041400" y="3270059"/>
            <a:ext cx="4890300" cy="747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Formulates the price of a typical car based solely on its specifications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44" name="Google Shape;9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474" y="92775"/>
            <a:ext cx="1142196" cy="12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38"/>
          <p:cNvSpPr txBox="1"/>
          <p:nvPr/>
        </p:nvSpPr>
        <p:spPr>
          <a:xfrm>
            <a:off x="122800" y="2348550"/>
            <a:ext cx="182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Ubuntu"/>
                <a:ea typeface="Ubuntu"/>
                <a:cs typeface="Ubuntu"/>
                <a:sym typeface="Ubuntu"/>
              </a:rPr>
              <a:t>Numeric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6" name="Google Shape;946;p38"/>
          <p:cNvSpPr txBox="1"/>
          <p:nvPr/>
        </p:nvSpPr>
        <p:spPr>
          <a:xfrm>
            <a:off x="7159475" y="2348550"/>
            <a:ext cx="167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Categorical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47" name="Google Shape;947;p38"/>
          <p:cNvSpPr/>
          <p:nvPr/>
        </p:nvSpPr>
        <p:spPr>
          <a:xfrm>
            <a:off x="327400" y="2100300"/>
            <a:ext cx="1414500" cy="9429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8"/>
          <p:cNvSpPr/>
          <p:nvPr/>
        </p:nvSpPr>
        <p:spPr>
          <a:xfrm>
            <a:off x="7223675" y="2154550"/>
            <a:ext cx="1543200" cy="9429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